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EACB-0A4E-4D92-9A92-484B6A3DBCE0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BB39-BF9E-4C7E-93CC-3424291C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8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EACB-0A4E-4D92-9A92-484B6A3DBCE0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BB39-BF9E-4C7E-93CC-3424291C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87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EACB-0A4E-4D92-9A92-484B6A3DBCE0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BB39-BF9E-4C7E-93CC-3424291C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EACB-0A4E-4D92-9A92-484B6A3DBCE0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BB39-BF9E-4C7E-93CC-3424291C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1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EACB-0A4E-4D92-9A92-484B6A3DBCE0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BB39-BF9E-4C7E-93CC-3424291C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73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EACB-0A4E-4D92-9A92-484B6A3DBCE0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BB39-BF9E-4C7E-93CC-3424291C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689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EACB-0A4E-4D92-9A92-484B6A3DBCE0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BB39-BF9E-4C7E-93CC-3424291C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56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EACB-0A4E-4D92-9A92-484B6A3DBCE0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BB39-BF9E-4C7E-93CC-3424291C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6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EACB-0A4E-4D92-9A92-484B6A3DBCE0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BB39-BF9E-4C7E-93CC-3424291C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702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EACB-0A4E-4D92-9A92-484B6A3DBCE0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BB39-BF9E-4C7E-93CC-3424291C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EACB-0A4E-4D92-9A92-484B6A3DBCE0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BB39-BF9E-4C7E-93CC-3424291C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31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2EACB-0A4E-4D92-9A92-484B6A3DBCE0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5BB39-BF9E-4C7E-93CC-3424291C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853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ky.edu/~keen/help/installingpython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A First Look at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Taken from notes by Dr. Neil Moore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0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These are the easiest kind to find and fix</a:t>
            </a:r>
          </a:p>
          <a:p>
            <a:r>
              <a:rPr lang="en-US" dirty="0" smtClean="0"/>
              <a:t>Syntax is the set of rules that say how to write statements in the language</a:t>
            </a:r>
          </a:p>
          <a:p>
            <a:pPr lvl="1"/>
            <a:r>
              <a:rPr lang="en-US" dirty="0" smtClean="0"/>
              <a:t>Programming languages are very rigid about syntax rules</a:t>
            </a:r>
          </a:p>
          <a:p>
            <a:pPr lvl="1"/>
            <a:r>
              <a:rPr lang="en-US" dirty="0" smtClean="0"/>
              <a:t>Misspelling, incorrect punctuation, bad grammar, etc. are errors</a:t>
            </a:r>
          </a:p>
          <a:p>
            <a:pPr lvl="1"/>
            <a:r>
              <a:rPr lang="en-US" dirty="0" smtClean="0"/>
              <a:t>Humans can probably figure out what you meant when you have syntax errors in English</a:t>
            </a:r>
          </a:p>
          <a:p>
            <a:pPr lvl="2"/>
            <a:r>
              <a:rPr lang="en-US" dirty="0" smtClean="0"/>
              <a:t>For computers this is a VERY difficult task</a:t>
            </a:r>
          </a:p>
          <a:p>
            <a:r>
              <a:rPr lang="en-US" dirty="0" smtClean="0"/>
              <a:t>The interpreter (or compiler) will give you an error message.</a:t>
            </a:r>
          </a:p>
          <a:p>
            <a:pPr lvl="1"/>
            <a:r>
              <a:rPr lang="en-US" dirty="0" smtClean="0"/>
              <a:t>Translator programs are NOT “smart” sometimes.  Their indication of where they think the error IS </a:t>
            </a:r>
            <a:r>
              <a:rPr lang="en-US" dirty="0" err="1" smtClean="0"/>
              <a:t>is</a:t>
            </a:r>
            <a:r>
              <a:rPr lang="en-US" dirty="0" smtClean="0"/>
              <a:t> not always right.  </a:t>
            </a:r>
          </a:p>
          <a:p>
            <a:pPr lvl="1"/>
            <a:r>
              <a:rPr lang="en-US" dirty="0" smtClean="0"/>
              <a:t>If they say it’s in line 10, make sure to look in line 9 or 8 or 7 …</a:t>
            </a:r>
          </a:p>
          <a:p>
            <a:pPr lvl="1"/>
            <a:r>
              <a:rPr lang="en-US" dirty="0" smtClean="0"/>
              <a:t>Don’t bother to look </a:t>
            </a:r>
            <a:r>
              <a:rPr lang="en-US" b="1" dirty="0" smtClean="0"/>
              <a:t>after</a:t>
            </a:r>
            <a:r>
              <a:rPr lang="en-US" dirty="0" smtClean="0"/>
              <a:t> the line they indicate.</a:t>
            </a:r>
          </a:p>
          <a:p>
            <a:pPr lvl="1"/>
            <a:r>
              <a:rPr lang="en-US" dirty="0" smtClean="0"/>
              <a:t>If there are comments between lines, skip those and look above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7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Also known as </a:t>
            </a:r>
            <a:r>
              <a:rPr lang="en-US" b="1" dirty="0" smtClean="0"/>
              <a:t>logic errors</a:t>
            </a:r>
            <a:endParaRPr lang="en-US" dirty="0" smtClean="0"/>
          </a:p>
          <a:p>
            <a:r>
              <a:rPr lang="en-US" dirty="0" smtClean="0"/>
              <a:t>Semantics = meaning</a:t>
            </a:r>
          </a:p>
          <a:p>
            <a:pPr lvl="1"/>
            <a:r>
              <a:rPr lang="en-US" dirty="0" smtClean="0"/>
              <a:t>The semantics of a program is what does it make the computer do when it is executed: what changes does it make in memory, what does it output…</a:t>
            </a:r>
          </a:p>
          <a:p>
            <a:r>
              <a:rPr lang="en-US" dirty="0" smtClean="0"/>
              <a:t>A semantics error is usually the program not doing what you </a:t>
            </a:r>
            <a:r>
              <a:rPr lang="en-US" b="1" dirty="0" smtClean="0"/>
              <a:t>want</a:t>
            </a:r>
            <a:r>
              <a:rPr lang="en-US" dirty="0" smtClean="0"/>
              <a:t> it to do 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t always does what you </a:t>
            </a:r>
            <a:r>
              <a:rPr lang="en-US" b="1" dirty="0" smtClean="0"/>
              <a:t>tell</a:t>
            </a:r>
            <a:r>
              <a:rPr lang="en-US" dirty="0" smtClean="0"/>
              <a:t> it to!</a:t>
            </a:r>
          </a:p>
          <a:p>
            <a:pPr lvl="1"/>
            <a:r>
              <a:rPr lang="en-US" dirty="0" smtClean="0"/>
              <a:t>Maybe you multiplied instead of dividing</a:t>
            </a:r>
          </a:p>
          <a:p>
            <a:pPr lvl="1"/>
            <a:r>
              <a:rPr lang="en-US" dirty="0" smtClean="0"/>
              <a:t>Or you used the wrong variable or constant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95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interpreter </a:t>
            </a:r>
            <a:r>
              <a:rPr lang="en-US" b="1" dirty="0" smtClean="0"/>
              <a:t>won’t</a:t>
            </a:r>
            <a:r>
              <a:rPr lang="en-US" dirty="0" smtClean="0"/>
              <a:t> detect these for you!</a:t>
            </a:r>
          </a:p>
          <a:p>
            <a:r>
              <a:rPr lang="en-US" dirty="0" smtClean="0"/>
              <a:t>So how do we find them?</a:t>
            </a:r>
          </a:p>
          <a:p>
            <a:pPr lvl="1"/>
            <a:r>
              <a:rPr lang="en-US" dirty="0" smtClean="0"/>
              <a:t>Testing!</a:t>
            </a:r>
          </a:p>
          <a:p>
            <a:pPr lvl="1"/>
            <a:r>
              <a:rPr lang="en-US" dirty="0" smtClean="0"/>
              <a:t>Making a test plan: what to test, provided input, expected output.</a:t>
            </a:r>
          </a:p>
          <a:p>
            <a:pPr lvl="1"/>
            <a:r>
              <a:rPr lang="en-US" dirty="0" smtClean="0"/>
              <a:t>Coming up with a good set of test cases is one of the important parts of programming</a:t>
            </a:r>
          </a:p>
          <a:p>
            <a:pPr lvl="1"/>
            <a:r>
              <a:rPr lang="en-US" dirty="0" smtClean="0"/>
              <a:t>By writing up test cases, you have to dig in and understand the desired behavior of the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50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Run-time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These occur when  the program or interpreter encounters a situation it can’t handle</a:t>
            </a:r>
          </a:p>
          <a:p>
            <a:pPr lvl="1"/>
            <a:r>
              <a:rPr lang="en-US" dirty="0" smtClean="0"/>
              <a:t>Usually causes the program to halt with an error message “crash”</a:t>
            </a:r>
          </a:p>
          <a:p>
            <a:pPr lvl="1"/>
            <a:r>
              <a:rPr lang="en-US" dirty="0" smtClean="0"/>
              <a:t>It’s not detected until the situation actually happens!</a:t>
            </a:r>
          </a:p>
          <a:p>
            <a:r>
              <a:rPr lang="en-US" dirty="0" smtClean="0"/>
              <a:t>Often caused by the environment (operating system):</a:t>
            </a:r>
          </a:p>
          <a:p>
            <a:pPr lvl="1"/>
            <a:r>
              <a:rPr lang="en-US" dirty="0" smtClean="0"/>
              <a:t>A file is not found</a:t>
            </a:r>
          </a:p>
          <a:p>
            <a:pPr lvl="1"/>
            <a:r>
              <a:rPr lang="en-US" dirty="0" smtClean="0"/>
              <a:t>Network connection closed</a:t>
            </a:r>
          </a:p>
          <a:p>
            <a:pPr lvl="1"/>
            <a:r>
              <a:rPr lang="en-US" dirty="0" smtClean="0"/>
              <a:t>Out of memory</a:t>
            </a:r>
          </a:p>
          <a:p>
            <a:pPr lvl="1"/>
            <a:r>
              <a:rPr lang="en-US" dirty="0" smtClean="0"/>
              <a:t>A Storage device runs out of room</a:t>
            </a:r>
          </a:p>
          <a:p>
            <a:r>
              <a:rPr lang="en-US" dirty="0" smtClean="0"/>
              <a:t>Sometimes they are caused by programming errors:</a:t>
            </a:r>
          </a:p>
          <a:p>
            <a:pPr lvl="1"/>
            <a:r>
              <a:rPr lang="en-US" dirty="0" smtClean="0"/>
              <a:t>Using a string where a number was expected</a:t>
            </a:r>
          </a:p>
          <a:p>
            <a:pPr lvl="1"/>
            <a:r>
              <a:rPr lang="en-US" dirty="0" smtClean="0"/>
              <a:t>Using an undefined variable</a:t>
            </a:r>
          </a:p>
          <a:p>
            <a:r>
              <a:rPr lang="en-US" dirty="0" smtClean="0"/>
              <a:t>Some languages allow for catching and handling these errors by using </a:t>
            </a:r>
            <a:r>
              <a:rPr lang="en-US" b="1" dirty="0" smtClean="0"/>
              <a:t>exception handling</a:t>
            </a:r>
            <a:r>
              <a:rPr lang="en-US" dirty="0" smtClean="0"/>
              <a:t>   (we’ll do a bit at the end of the semester)</a:t>
            </a:r>
          </a:p>
        </p:txBody>
      </p:sp>
    </p:spTree>
    <p:extLst>
      <p:ext uri="{BB962C8B-B14F-4D97-AF65-F5344CB8AC3E}">
        <p14:creationId xmlns:p14="http://schemas.microsoft.com/office/powerpoint/2010/main" val="72652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Fixing bugs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fix the bugs in our program</a:t>
            </a:r>
          </a:p>
          <a:p>
            <a:pPr lvl="1"/>
            <a:r>
              <a:rPr lang="en-US" dirty="0" smtClean="0"/>
              <a:t>Syntax error: missing indentation</a:t>
            </a:r>
          </a:p>
          <a:p>
            <a:pPr lvl="1"/>
            <a:r>
              <a:rPr lang="en-US" dirty="0" smtClean="0"/>
              <a:t>Run-time error: input is a string not a number</a:t>
            </a:r>
          </a:p>
          <a:p>
            <a:pPr lvl="1"/>
            <a:r>
              <a:rPr lang="en-US" dirty="0" smtClean="0"/>
              <a:t>Semantic error: wrong formula for b</a:t>
            </a:r>
          </a:p>
          <a:p>
            <a:pPr lvl="1"/>
            <a:r>
              <a:rPr lang="en-US" dirty="0" smtClean="0"/>
              <a:t>Semantic error: output message says “GCM”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154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Python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compute the greatest common divisor (GCD) of two numbers.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main():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# Inputs: two positive integers (whole numbers) a and b.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 = input(“Please enter first number: “)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b = input(“Please enter another number: “)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#1. Repeat as long as b is not zero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while b != 0: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#1.1.  If a &gt; b, then set a &lt;- (a – b)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if a &gt; b: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	a = a – b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# 1.2. Otherwise, set b &lt;- (b – a)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else: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b = b – a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#2. Output a as the answer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print(“The GCD of your numbers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is”,a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64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variable is a “slot” or “holder” or “location” that refers to a value</a:t>
            </a:r>
          </a:p>
          <a:p>
            <a:pPr lvl="1"/>
            <a:r>
              <a:rPr lang="en-US" dirty="0" smtClean="0"/>
              <a:t>a and b were variables in our program</a:t>
            </a:r>
          </a:p>
          <a:p>
            <a:pPr lvl="1"/>
            <a:r>
              <a:rPr lang="en-US" dirty="0" smtClean="0"/>
              <a:t>A value is something like 42 or “Hello”</a:t>
            </a:r>
          </a:p>
          <a:p>
            <a:pPr lvl="1"/>
            <a:r>
              <a:rPr lang="en-US" dirty="0" smtClean="0"/>
              <a:t>Variables are stored in RAM</a:t>
            </a:r>
          </a:p>
          <a:p>
            <a:pPr lvl="1"/>
            <a:r>
              <a:rPr lang="en-US" dirty="0" smtClean="0"/>
              <a:t>They can refer to different values as the program runs (they are “vary-able”)</a:t>
            </a:r>
          </a:p>
          <a:p>
            <a:pPr lvl="2"/>
            <a:r>
              <a:rPr lang="en-US" b="1" dirty="0" smtClean="0"/>
              <a:t>Assignment</a:t>
            </a:r>
            <a:r>
              <a:rPr lang="en-US" dirty="0" smtClean="0"/>
              <a:t> (the equals sign) makes a variable refer to a new value</a:t>
            </a:r>
          </a:p>
          <a:p>
            <a:pPr lvl="1"/>
            <a:r>
              <a:rPr lang="en-US" dirty="0" smtClean="0"/>
              <a:t>A variable is a fundamental building block of most programming languages.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51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a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It has a name – one that means something</a:t>
            </a:r>
          </a:p>
          <a:p>
            <a:pPr lvl="1"/>
            <a:r>
              <a:rPr lang="en-US" dirty="0" smtClean="0"/>
              <a:t>Also called an “identifier”</a:t>
            </a:r>
          </a:p>
          <a:p>
            <a:r>
              <a:rPr lang="en-US" dirty="0" smtClean="0"/>
              <a:t>It has a value – what is in the variable</a:t>
            </a:r>
          </a:p>
          <a:p>
            <a:pPr lvl="1"/>
            <a:r>
              <a:rPr lang="en-US" dirty="0" smtClean="0"/>
              <a:t>In Python, the value of a variable is an </a:t>
            </a:r>
            <a:r>
              <a:rPr lang="en-US" b="1" dirty="0" smtClean="0"/>
              <a:t>object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has a type – what </a:t>
            </a:r>
            <a:r>
              <a:rPr lang="en-US" b="1" dirty="0" smtClean="0"/>
              <a:t>kind</a:t>
            </a:r>
            <a:r>
              <a:rPr lang="en-US" dirty="0" smtClean="0"/>
              <a:t> of value</a:t>
            </a:r>
          </a:p>
          <a:p>
            <a:pPr lvl="1"/>
            <a:r>
              <a:rPr lang="en-US" dirty="0" smtClean="0"/>
              <a:t>Integer, string, floating-point number, </a:t>
            </a:r>
            <a:r>
              <a:rPr lang="en-US" dirty="0" err="1" smtClean="0"/>
              <a:t>boolean</a:t>
            </a:r>
            <a:r>
              <a:rPr lang="en-US" dirty="0" smtClean="0"/>
              <a:t>, …</a:t>
            </a:r>
          </a:p>
          <a:p>
            <a:r>
              <a:rPr lang="en-US" dirty="0" smtClean="0"/>
              <a:t>Scope – where in the program is the name valid or accessible?</a:t>
            </a:r>
          </a:p>
          <a:p>
            <a:pPr lvl="1"/>
            <a:r>
              <a:rPr lang="en-US" dirty="0" smtClean="0"/>
              <a:t>In Python, scope goes from the definition to the end of the block that the definition is in.</a:t>
            </a:r>
          </a:p>
          <a:p>
            <a:pPr lvl="1"/>
            <a:r>
              <a:rPr lang="en-US" dirty="0" smtClean="0"/>
              <a:t>Can have variables with the same name as long as their </a:t>
            </a:r>
            <a:r>
              <a:rPr lang="en-US" b="1" dirty="0" smtClean="0"/>
              <a:t>scopes</a:t>
            </a:r>
            <a:r>
              <a:rPr lang="en-US" dirty="0" smtClean="0"/>
              <a:t> don’t overlap.  They’re entirely unrelated variables!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230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Identifiers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identifier is a sequence of letters, digits and underscores (_)</a:t>
            </a:r>
          </a:p>
          <a:p>
            <a:pPr lvl="1"/>
            <a:r>
              <a:rPr lang="en-US" dirty="0" smtClean="0"/>
              <a:t>“Alphanumeric” characters </a:t>
            </a:r>
          </a:p>
          <a:p>
            <a:pPr lvl="1"/>
            <a:r>
              <a:rPr lang="en-US" b="1" dirty="0" smtClean="0"/>
              <a:t>Case sensitive: </a:t>
            </a:r>
            <a:r>
              <a:rPr lang="en-US" dirty="0" smtClean="0"/>
              <a:t> students and Students and STUDENTS are all different in Python</a:t>
            </a:r>
          </a:p>
          <a:p>
            <a:pPr lvl="1"/>
            <a:r>
              <a:rPr lang="en-US" dirty="0" smtClean="0"/>
              <a:t>It cannot start with a digit (Python thinks that it is a number, although a badly formatted number)</a:t>
            </a:r>
          </a:p>
          <a:p>
            <a:pPr lvl="1"/>
            <a:r>
              <a:rPr lang="en-US" dirty="0" smtClean="0"/>
              <a:t>Cannot be a </a:t>
            </a:r>
            <a:r>
              <a:rPr lang="en-US" b="1" dirty="0" smtClean="0"/>
              <a:t>reserved word</a:t>
            </a:r>
            <a:r>
              <a:rPr lang="en-US" dirty="0" smtClean="0"/>
              <a:t> (if, while, else, etc.)</a:t>
            </a:r>
          </a:p>
          <a:p>
            <a:pPr lvl="2"/>
            <a:r>
              <a:rPr lang="en-US" dirty="0" smtClean="0"/>
              <a:t>These are usually dark blue in </a:t>
            </a:r>
            <a:r>
              <a:rPr lang="en-US" dirty="0" err="1" smtClean="0"/>
              <a:t>WingIDE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246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Identifiers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Valid examples:  x, size, name2, </a:t>
            </a:r>
            <a:r>
              <a:rPr lang="en-US" dirty="0" err="1" smtClean="0"/>
              <a:t>long_name</a:t>
            </a:r>
            <a:r>
              <a:rPr lang="en-US" dirty="0" smtClean="0"/>
              <a:t>, </a:t>
            </a:r>
            <a:r>
              <a:rPr lang="en-US" dirty="0" err="1" smtClean="0"/>
              <a:t>CamelCase</a:t>
            </a:r>
            <a:r>
              <a:rPr lang="en-US" dirty="0" smtClean="0"/>
              <a:t>, _ugly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BAD:  2bad4u, no spaces, no-punctuation!</a:t>
            </a:r>
            <a:endParaRPr lang="en-US" dirty="0" smtClean="0"/>
          </a:p>
          <a:p>
            <a:r>
              <a:rPr lang="en-US" dirty="0" smtClean="0"/>
              <a:t>Just because it’s legal doesn’t mean it’s a good name.</a:t>
            </a:r>
          </a:p>
          <a:p>
            <a:pPr lvl="1"/>
            <a:r>
              <a:rPr lang="en-US" dirty="0" smtClean="0"/>
              <a:t>Avoid single-letter variables</a:t>
            </a:r>
          </a:p>
          <a:p>
            <a:pPr lvl="2"/>
            <a:r>
              <a:rPr lang="en-US" dirty="0" smtClean="0"/>
              <a:t>Except in loop counters or simple math equations</a:t>
            </a:r>
          </a:p>
          <a:p>
            <a:pPr lvl="1"/>
            <a:r>
              <a:rPr lang="en-US" dirty="0" smtClean="0"/>
              <a:t>And names like “thing” and “number” aren’t any better – they don’t say what they mean</a:t>
            </a:r>
          </a:p>
          <a:p>
            <a:pPr lvl="1"/>
            <a:r>
              <a:rPr lang="en-US" dirty="0" smtClean="0"/>
              <a:t>Better names are “</a:t>
            </a:r>
            <a:r>
              <a:rPr lang="en-US" dirty="0" err="1" smtClean="0"/>
              <a:t>lineCounter</a:t>
            </a:r>
            <a:r>
              <a:rPr lang="en-US" dirty="0" smtClean="0"/>
              <a:t>” or “</a:t>
            </a:r>
            <a:r>
              <a:rPr lang="en-US" dirty="0" err="1" smtClean="0"/>
              <a:t>num_students</a:t>
            </a:r>
            <a:r>
              <a:rPr lang="en-US" dirty="0" smtClean="0"/>
              <a:t>”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794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Python and </a:t>
            </a:r>
            <a:r>
              <a:rPr lang="en-US" dirty="0" err="1" smtClean="0"/>
              <a:t>WingIDE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Instructions for installing Python and </a:t>
            </a:r>
            <a:r>
              <a:rPr lang="en-US" dirty="0" err="1" smtClean="0"/>
              <a:t>WingIDE</a:t>
            </a:r>
            <a:r>
              <a:rPr lang="en-US" dirty="0" smtClean="0"/>
              <a:t> 101 are on the web page:</a:t>
            </a:r>
          </a:p>
          <a:p>
            <a:pPr marL="0" indent="0">
              <a:buNone/>
            </a:pPr>
            <a:r>
              <a:rPr lang="en-US" sz="2900" dirty="0" smtClean="0">
                <a:hlinkClick r:id="rId2"/>
              </a:rPr>
              <a:t>http://www.cs.uky.edu/~keen/help/installingpython.html</a:t>
            </a:r>
            <a:endParaRPr lang="en-US" sz="29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We’ll use </a:t>
            </a:r>
            <a:r>
              <a:rPr lang="en-US" dirty="0" err="1" smtClean="0"/>
              <a:t>WingIDE</a:t>
            </a:r>
            <a:r>
              <a:rPr lang="en-US" dirty="0" smtClean="0"/>
              <a:t> today.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Hint:  use a big font (18 or 20 point) for labs!  It is easier both for us and for your teammates to read it!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28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variable properties change?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name and scope of a variable never change.</a:t>
            </a:r>
          </a:p>
          <a:p>
            <a:pPr lvl="1"/>
            <a:r>
              <a:rPr lang="en-US" dirty="0" smtClean="0"/>
              <a:t>If you think it did, it’s probably a different variable</a:t>
            </a:r>
          </a:p>
          <a:p>
            <a:r>
              <a:rPr lang="en-US" dirty="0" smtClean="0"/>
              <a:t>In a “dynamically typed” language like Python, the value and type of a variable </a:t>
            </a:r>
            <a:r>
              <a:rPr lang="en-US" b="1" dirty="0" smtClean="0"/>
              <a:t>can change</a:t>
            </a:r>
          </a:p>
          <a:p>
            <a:pPr lvl="1"/>
            <a:r>
              <a:rPr lang="en-US" dirty="0" smtClean="0"/>
              <a:t>With an assignment statement:</a:t>
            </a:r>
          </a:p>
          <a:p>
            <a:pPr marL="914400" lvl="2" indent="0">
              <a:buNone/>
            </a:pPr>
            <a:r>
              <a:rPr lang="en-US" dirty="0" smtClean="0"/>
              <a:t>score = 0.0</a:t>
            </a:r>
          </a:p>
          <a:p>
            <a:pPr marL="914400" lvl="2" indent="0">
              <a:buNone/>
            </a:pPr>
            <a:r>
              <a:rPr lang="en-US" dirty="0" smtClean="0"/>
              <a:t>score = “incomplete”</a:t>
            </a:r>
          </a:p>
          <a:p>
            <a:r>
              <a:rPr lang="en-US" dirty="0" smtClean="0"/>
              <a:t>In a “statically typed” language like C++, the type </a:t>
            </a:r>
            <a:r>
              <a:rPr lang="en-US" b="1" dirty="0" smtClean="0"/>
              <a:t>cannot</a:t>
            </a:r>
            <a:r>
              <a:rPr lang="en-US" dirty="0" smtClean="0"/>
              <a:t> change.</a:t>
            </a:r>
          </a:p>
          <a:p>
            <a:r>
              <a:rPr lang="en-US" dirty="0" smtClean="0"/>
              <a:t>In Python, it’s less confusing if each variable has ONE type.  It gets a type when created and the type does not change.</a:t>
            </a:r>
          </a:p>
          <a:p>
            <a:r>
              <a:rPr lang="en-US" dirty="0" smtClean="0"/>
              <a:t>One common style: include the type in the variable name</a:t>
            </a:r>
          </a:p>
          <a:p>
            <a:pPr lvl="1"/>
            <a:r>
              <a:rPr lang="en-US" dirty="0" smtClean="0"/>
              <a:t>Like “</a:t>
            </a:r>
            <a:r>
              <a:rPr lang="en-US" dirty="0" err="1" smtClean="0"/>
              <a:t>user_lst</a:t>
            </a:r>
            <a:r>
              <a:rPr lang="en-US" dirty="0" smtClean="0"/>
              <a:t>” or “</a:t>
            </a:r>
            <a:r>
              <a:rPr lang="en-US" dirty="0" err="1" smtClean="0"/>
              <a:t>name_str</a:t>
            </a:r>
            <a:r>
              <a:rPr lang="en-US" dirty="0" smtClean="0"/>
              <a:t>” or “</a:t>
            </a:r>
            <a:r>
              <a:rPr lang="en-US" dirty="0" err="1" smtClean="0"/>
              <a:t>hours_int</a:t>
            </a:r>
            <a:r>
              <a:rPr lang="en-US" dirty="0" smtClean="0"/>
              <a:t>”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49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Assignment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Syntax: </a:t>
            </a:r>
            <a:r>
              <a:rPr lang="en-US" sz="2400" i="1" dirty="0" smtClean="0"/>
              <a:t>variable = expression</a:t>
            </a:r>
          </a:p>
          <a:p>
            <a:pPr lvl="1"/>
            <a:r>
              <a:rPr lang="en-US" sz="2400" dirty="0" smtClean="0"/>
              <a:t>Must be a single variable on the left</a:t>
            </a:r>
          </a:p>
          <a:p>
            <a:r>
              <a:rPr lang="en-US" sz="2400" dirty="0" smtClean="0"/>
              <a:t>Semantics:  Calculates the value of (</a:t>
            </a:r>
            <a:r>
              <a:rPr lang="en-US" sz="2400" b="1" dirty="0" smtClean="0"/>
              <a:t>evaluates</a:t>
            </a:r>
            <a:r>
              <a:rPr lang="en-US" sz="2400" dirty="0" smtClean="0"/>
              <a:t>) the right hand side (RHS) then uses that value to change (replace) the value of the variable on the left hand side (LHS).</a:t>
            </a:r>
          </a:p>
          <a:p>
            <a:r>
              <a:rPr lang="en-US" sz="2400" dirty="0" smtClean="0"/>
              <a:t>This statement is </a:t>
            </a:r>
            <a:r>
              <a:rPr lang="en-US" sz="2400" b="1" dirty="0" smtClean="0"/>
              <a:t>not</a:t>
            </a:r>
            <a:r>
              <a:rPr lang="en-US" sz="2400" dirty="0" smtClean="0"/>
              <a:t> the same thing as an equation in math!</a:t>
            </a:r>
          </a:p>
          <a:p>
            <a:pPr lvl="1"/>
            <a:r>
              <a:rPr lang="en-US" sz="2400" dirty="0" smtClean="0"/>
              <a:t>In math, </a:t>
            </a:r>
            <a:r>
              <a:rPr lang="en-US" sz="2400" i="1" dirty="0" smtClean="0"/>
              <a:t>x = x + 1</a:t>
            </a:r>
            <a:r>
              <a:rPr lang="en-US" sz="2400" dirty="0" smtClean="0"/>
              <a:t> has no sensible solution</a:t>
            </a:r>
          </a:p>
          <a:p>
            <a:pPr lvl="1"/>
            <a:r>
              <a:rPr lang="en-US" sz="2400" dirty="0" smtClean="0"/>
              <a:t>But in Python, x = x + 1 means “add 1 to x”.</a:t>
            </a:r>
          </a:p>
          <a:p>
            <a:pPr lvl="1"/>
            <a:r>
              <a:rPr lang="en-US" sz="2400" dirty="0" smtClean="0"/>
              <a:t>Instead of “equals”, it’s better to read it as “gets” or …</a:t>
            </a:r>
          </a:p>
          <a:p>
            <a:pPr lvl="1"/>
            <a:r>
              <a:rPr lang="en-US" sz="2400" dirty="0" smtClean="0"/>
              <a:t>“Assign x + 1 to x” or “Assign x with/from x + 1”.</a:t>
            </a:r>
          </a:p>
          <a:p>
            <a:r>
              <a:rPr lang="en-US" sz="2400" dirty="0" smtClean="0"/>
              <a:t>Although it looks trivial, it is where </a:t>
            </a:r>
            <a:r>
              <a:rPr lang="en-US" sz="2400" b="1" dirty="0" smtClean="0"/>
              <a:t>much</a:t>
            </a:r>
            <a:r>
              <a:rPr lang="en-US" sz="2400" dirty="0" smtClean="0"/>
              <a:t> of the processing of the program takes place!  It is the most used statement to manipulate items in memory.</a:t>
            </a:r>
          </a:p>
        </p:txBody>
      </p:sp>
    </p:spTree>
    <p:extLst>
      <p:ext uri="{BB962C8B-B14F-4D97-AF65-F5344CB8AC3E}">
        <p14:creationId xmlns:p14="http://schemas.microsoft.com/office/powerpoint/2010/main" val="286781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Assignment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Order matters!</a:t>
            </a:r>
          </a:p>
          <a:p>
            <a:pPr lvl="1"/>
            <a:r>
              <a:rPr lang="en-US" dirty="0" smtClean="0"/>
              <a:t>The two steps are </a:t>
            </a:r>
            <a:r>
              <a:rPr lang="en-US" b="1" dirty="0" smtClean="0"/>
              <a:t>always</a:t>
            </a:r>
            <a:r>
              <a:rPr lang="en-US" dirty="0" smtClean="0"/>
              <a:t> done in the same order</a:t>
            </a:r>
          </a:p>
          <a:p>
            <a:pPr lvl="1"/>
            <a:r>
              <a:rPr lang="en-US" dirty="0" smtClean="0"/>
              <a:t>First evaluate the right hand side</a:t>
            </a:r>
          </a:p>
          <a:p>
            <a:pPr lvl="1"/>
            <a:r>
              <a:rPr lang="en-US" dirty="0" smtClean="0"/>
              <a:t>Then change </a:t>
            </a:r>
            <a:r>
              <a:rPr lang="en-US" i="1" dirty="0" smtClean="0"/>
              <a:t>only</a:t>
            </a:r>
            <a:r>
              <a:rPr lang="en-US" dirty="0" smtClean="0"/>
              <a:t> the variable on the left hand side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x + 1 = x # Syntax Error!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If the LHS variable doesn’t already exist in this scope, it is created.</a:t>
            </a:r>
          </a:p>
          <a:p>
            <a:pPr lvl="1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“Initialization”:  give a variable its initial value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Rule of Thumb: a variable has to appear on the left hand side of an assignment </a:t>
            </a:r>
            <a:r>
              <a:rPr lang="en-US" b="1" dirty="0" smtClean="0"/>
              <a:t>before</a:t>
            </a:r>
            <a:r>
              <a:rPr lang="en-US" dirty="0" smtClean="0"/>
              <a:t> it appears on the right hand side (not 100% true but very nearly)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47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assignment: swapping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Suppose we have two variables and want to swap their values.   This means that each variable’s new value is the other variable’s old value.</a:t>
            </a:r>
          </a:p>
          <a:p>
            <a:r>
              <a:rPr lang="en-US" dirty="0" smtClean="0"/>
              <a:t>The code should look something like this: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10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y = 42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# do something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print(x, y)   # should print 42 10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Will this work?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y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= x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print(x, y)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No! it prints out   </a:t>
            </a:r>
            <a:r>
              <a:rPr lang="en-US" dirty="0" smtClean="0">
                <a:solidFill>
                  <a:srgbClr val="FF0000"/>
                </a:solidFill>
                <a:cs typeface="Courier New" panose="02070309020205020404" pitchFamily="49" charset="0"/>
              </a:rPr>
              <a:t>42  42   </a:t>
            </a:r>
            <a:r>
              <a:rPr lang="en-US" dirty="0" smtClean="0">
                <a:cs typeface="Courier New" panose="02070309020205020404" pitchFamily="49" charset="0"/>
              </a:rPr>
              <a:t>We lost the old value of x!</a:t>
            </a:r>
          </a:p>
        </p:txBody>
      </p:sp>
    </p:spTree>
    <p:extLst>
      <p:ext uri="{BB962C8B-B14F-4D97-AF65-F5344CB8AC3E}">
        <p14:creationId xmlns:p14="http://schemas.microsoft.com/office/powerpoint/2010/main" val="60214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Solutions to swapping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one works in any language</a:t>
            </a:r>
          </a:p>
          <a:p>
            <a:pPr lvl="1"/>
            <a:r>
              <a:rPr lang="en-US" dirty="0" smtClean="0"/>
              <a:t>You need a third variable (</a:t>
            </a:r>
            <a:r>
              <a:rPr lang="en-US" dirty="0" smtClean="0">
                <a:solidFill>
                  <a:srgbClr val="00B050"/>
                </a:solidFill>
              </a:rPr>
              <a:t>temp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temp</a:t>
            </a:r>
            <a:r>
              <a:rPr lang="en-US" dirty="0" smtClean="0">
                <a:solidFill>
                  <a:srgbClr val="000000"/>
                </a:solidFill>
              </a:rPr>
              <a:t> = x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x = y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y = </a:t>
            </a:r>
            <a:r>
              <a:rPr lang="en-US" dirty="0" smtClean="0">
                <a:solidFill>
                  <a:srgbClr val="00B050"/>
                </a:solidFill>
              </a:rPr>
              <a:t>temp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This one works only in Python but it’s cute!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0000"/>
                </a:solidFill>
              </a:rPr>
              <a:t>	</a:t>
            </a:r>
            <a:r>
              <a:rPr lang="en-US" dirty="0" smtClean="0">
                <a:solidFill>
                  <a:srgbClr val="000000"/>
                </a:solidFill>
              </a:rPr>
              <a:t>x, y = y, x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It works by making “implicit tuples” on each side and assigning corresponding values to variables on the left hand side.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626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expression</a:t>
            </a:r>
            <a:r>
              <a:rPr lang="en-US" dirty="0" smtClean="0"/>
              <a:t> on the right hand side of the assignment operator can be an arithmetic expression.</a:t>
            </a:r>
          </a:p>
          <a:p>
            <a:r>
              <a:rPr lang="en-US" dirty="0" smtClean="0"/>
              <a:t>Some arithmetic operators in Python are:</a:t>
            </a:r>
          </a:p>
          <a:p>
            <a:pPr lvl="1"/>
            <a:r>
              <a:rPr lang="en-US" dirty="0" smtClean="0"/>
              <a:t>** (exponentiation, “raise to the power of”)</a:t>
            </a:r>
          </a:p>
          <a:p>
            <a:pPr lvl="1"/>
            <a:r>
              <a:rPr lang="en-US" dirty="0"/>
              <a:t>* (multiply), / (divide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+, - (add and subtract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These are listed in order from higher </a:t>
            </a:r>
            <a:r>
              <a:rPr lang="en-US" b="1" dirty="0" smtClean="0"/>
              <a:t>precedence</a:t>
            </a:r>
            <a:r>
              <a:rPr lang="en-US" dirty="0" smtClean="0"/>
              <a:t> to lower </a:t>
            </a:r>
            <a:r>
              <a:rPr lang="en-US" b="1" dirty="0" smtClean="0"/>
              <a:t>precedence</a:t>
            </a:r>
            <a:endParaRPr lang="en-US" b="1" dirty="0"/>
          </a:p>
          <a:p>
            <a:r>
              <a:rPr lang="en-US" dirty="0" smtClean="0"/>
              <a:t>Of course you can use parentheses to make the order you want explicit:</a:t>
            </a:r>
          </a:p>
          <a:p>
            <a:pPr marL="914400" lvl="2" indent="0">
              <a:buNone/>
            </a:pPr>
            <a:r>
              <a:rPr lang="en-US" sz="2800" dirty="0"/>
              <a:t>t</a:t>
            </a:r>
            <a:r>
              <a:rPr lang="en-US" sz="2800" dirty="0" smtClean="0"/>
              <a:t>otal = price * (tax + 100) / 100</a:t>
            </a:r>
          </a:p>
          <a:p>
            <a:r>
              <a:rPr lang="en-US" dirty="0" smtClean="0"/>
              <a:t>More details next lecture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1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the font/size in </a:t>
            </a:r>
            <a:r>
              <a:rPr lang="en-US" dirty="0" err="1" smtClean="0"/>
              <a:t>WingIDE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Start with </a:t>
            </a:r>
            <a:r>
              <a:rPr lang="en-US" b="1" dirty="0" smtClean="0"/>
              <a:t>Edit →Preferences</a:t>
            </a:r>
            <a:endParaRPr lang="en-US" dirty="0" smtClean="0"/>
          </a:p>
          <a:p>
            <a:r>
              <a:rPr lang="en-US" dirty="0" smtClean="0"/>
              <a:t>Under “User Interface”, select “Fonts”</a:t>
            </a:r>
          </a:p>
          <a:p>
            <a:pPr lvl="1"/>
            <a:r>
              <a:rPr lang="en-US" dirty="0" smtClean="0"/>
              <a:t>May be in a different location on Mac version</a:t>
            </a:r>
          </a:p>
          <a:p>
            <a:r>
              <a:rPr lang="en-US" dirty="0" smtClean="0"/>
              <a:t>To the right you see “Display Font/Size”:</a:t>
            </a:r>
          </a:p>
          <a:p>
            <a:pPr lvl="1"/>
            <a:r>
              <a:rPr lang="en-US" dirty="0" smtClean="0"/>
              <a:t>Click the button for “Use selected Font/size”, then click the “Change” button</a:t>
            </a:r>
          </a:p>
          <a:p>
            <a:pPr lvl="1"/>
            <a:r>
              <a:rPr lang="en-US" dirty="0" smtClean="0"/>
              <a:t>Select a size (18 or 20) and click “OK”.</a:t>
            </a:r>
          </a:p>
          <a:p>
            <a:r>
              <a:rPr lang="en-US" dirty="0" smtClean="0"/>
              <a:t>Below that choice, you see “Editor Font/Size” (controls the code’s font and size):</a:t>
            </a:r>
          </a:p>
          <a:p>
            <a:pPr lvl="1"/>
            <a:r>
              <a:rPr lang="en-US" dirty="0" smtClean="0"/>
              <a:t>Either do the same steps as above…</a:t>
            </a:r>
          </a:p>
          <a:p>
            <a:pPr lvl="1"/>
            <a:r>
              <a:rPr lang="en-US" dirty="0" smtClean="0"/>
              <a:t>Or select “Match Display Font/Size”</a:t>
            </a:r>
          </a:p>
          <a:p>
            <a:pPr lvl="1"/>
            <a:r>
              <a:rPr lang="en-US" dirty="0" smtClean="0"/>
              <a:t>Some people prefer a </a:t>
            </a:r>
            <a:r>
              <a:rPr lang="en-US" b="1" dirty="0" smtClean="0"/>
              <a:t>monospace</a:t>
            </a:r>
            <a:r>
              <a:rPr lang="en-US" dirty="0" smtClean="0"/>
              <a:t> font for code</a:t>
            </a:r>
          </a:p>
          <a:p>
            <a:pPr lvl="2"/>
            <a:r>
              <a:rPr lang="en-US" dirty="0" smtClean="0"/>
              <a:t>Consolas, Lucida Console, Courier New,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8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first Python program, with bugs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compute the greatest common divisor (GCD) of two numbers.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main():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# Inputs: two positive integers (whole numbers) a and b.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 = input(“Please enter first number: “)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b = input(“Please enter another number: “)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#1. Repeat as long as b is not zero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while b != 0: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#1.1.  If a &gt; b, then set a &lt;- (a – b)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if a &gt; b: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a = a – b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# 1.2. Otherwise, set b &lt;- (b – a)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else: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b = b – b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#2. Output a as the answer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print(“The GCM of your numbers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is”,a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53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a Python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main():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This is the first line of the “main function” where the program does all its work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For now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More about functions in chapter 5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Python does not </a:t>
            </a:r>
            <a:r>
              <a:rPr lang="en-US" i="1" dirty="0" smtClean="0">
                <a:cs typeface="Courier New" panose="02070309020205020404" pitchFamily="49" charset="0"/>
              </a:rPr>
              <a:t>need</a:t>
            </a:r>
            <a:r>
              <a:rPr lang="en-US" dirty="0" smtClean="0">
                <a:cs typeface="Courier New" panose="02070309020205020404" pitchFamily="49" charset="0"/>
              </a:rPr>
              <a:t> a main function, but use on in all code in this class!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It’s good practice for later.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Indentation and blocks.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Code is arranged in indented blocks.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The </a:t>
            </a:r>
            <a:r>
              <a:rPr lang="en-US" b="1" dirty="0" smtClean="0">
                <a:cs typeface="Courier New" panose="02070309020205020404" pitchFamily="49" charset="0"/>
              </a:rPr>
              <a:t>body</a:t>
            </a:r>
            <a:r>
              <a:rPr lang="en-US" dirty="0" smtClean="0">
                <a:cs typeface="Courier New" panose="02070309020205020404" pitchFamily="49" charset="0"/>
              </a:rPr>
              <a:t> of the main function is one block.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It can have several blocks inside it.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The last line in the file is </a:t>
            </a:r>
            <a:r>
              <a:rPr lang="en-US" b="1" dirty="0" smtClean="0">
                <a:cs typeface="Courier New" panose="02070309020205020404" pitchFamily="49" charset="0"/>
              </a:rPr>
              <a:t>main()</a:t>
            </a:r>
            <a:endParaRPr lang="en-US" dirty="0" smtClean="0"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This is the </a:t>
            </a:r>
            <a:r>
              <a:rPr lang="en-US" b="1" dirty="0" smtClean="0">
                <a:cs typeface="Courier New" panose="02070309020205020404" pitchFamily="49" charset="0"/>
              </a:rPr>
              <a:t>call</a:t>
            </a:r>
            <a:r>
              <a:rPr lang="en-US" dirty="0" smtClean="0">
                <a:cs typeface="Courier New" panose="02070309020205020404" pitchFamily="49" charset="0"/>
              </a:rPr>
              <a:t> to the main function.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It is </a:t>
            </a:r>
            <a:r>
              <a:rPr lang="en-US" b="1" dirty="0" smtClean="0">
                <a:cs typeface="Courier New" panose="02070309020205020404" pitchFamily="49" charset="0"/>
              </a:rPr>
              <a:t>not</a:t>
            </a:r>
            <a:r>
              <a:rPr lang="en-US" dirty="0" smtClean="0">
                <a:cs typeface="Courier New" panose="02070309020205020404" pitchFamily="49" charset="0"/>
              </a:rPr>
              <a:t> inside the main function!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The line (the call) is not indented at all!</a:t>
            </a:r>
          </a:p>
          <a:p>
            <a:pPr lvl="1"/>
            <a:r>
              <a:rPr lang="en-US" b="1" dirty="0" smtClean="0">
                <a:cs typeface="Courier New" panose="02070309020205020404" pitchFamily="49" charset="0"/>
              </a:rPr>
              <a:t>If you forget this line, the program does nothing when run!</a:t>
            </a:r>
            <a:endParaRPr lang="en-US" b="1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359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 and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Syntax: Comments in Python start with a # character and extend to the end of the line.</a:t>
            </a:r>
          </a:p>
          <a:p>
            <a:pPr lvl="1"/>
            <a:r>
              <a:rPr lang="en-US" dirty="0" smtClean="0"/>
              <a:t>A variant of a comment starts and ends with 3 single quotes.  This version can include multiple lines, even paragraphs or pages.</a:t>
            </a:r>
          </a:p>
          <a:p>
            <a:r>
              <a:rPr lang="en-US" dirty="0" smtClean="0"/>
              <a:t>Semantics: Does nothing: ignored by the Python interpreter entirely.</a:t>
            </a:r>
          </a:p>
          <a:p>
            <a:r>
              <a:rPr lang="en-US" dirty="0" smtClean="0"/>
              <a:t>Why would we want to do that?</a:t>
            </a:r>
          </a:p>
          <a:p>
            <a:r>
              <a:rPr lang="en-US" dirty="0" smtClean="0"/>
              <a:t>Comments are for </a:t>
            </a:r>
            <a:r>
              <a:rPr lang="en-US" i="1" dirty="0" smtClean="0"/>
              <a:t>humans,</a:t>
            </a:r>
            <a:r>
              <a:rPr lang="en-US" dirty="0" smtClean="0"/>
              <a:t> not the computer.</a:t>
            </a:r>
          </a:p>
          <a:p>
            <a:pPr lvl="1"/>
            <a:r>
              <a:rPr lang="en-US" dirty="0" smtClean="0"/>
              <a:t>Your teammates</a:t>
            </a:r>
          </a:p>
          <a:p>
            <a:pPr lvl="1"/>
            <a:r>
              <a:rPr lang="en-US" dirty="0" smtClean="0"/>
              <a:t>Your boss (or instructor or grader …)</a:t>
            </a:r>
          </a:p>
          <a:p>
            <a:pPr lvl="2"/>
            <a:r>
              <a:rPr lang="en-US" dirty="0" smtClean="0"/>
              <a:t>You can communicate with your grader while they are grading!</a:t>
            </a:r>
          </a:p>
          <a:p>
            <a:pPr lvl="1"/>
            <a:r>
              <a:rPr lang="en-US" dirty="0" smtClean="0"/>
              <a:t>Yourself next week! Or next month!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12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use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Comments don’t usually need to say </a:t>
            </a:r>
            <a:r>
              <a:rPr lang="en-US" i="1" dirty="0" smtClean="0"/>
              <a:t>how</a:t>
            </a:r>
            <a:r>
              <a:rPr lang="en-US" dirty="0" smtClean="0"/>
              <a:t> you are doing something or </a:t>
            </a:r>
            <a:r>
              <a:rPr lang="en-US" i="1" dirty="0" smtClean="0"/>
              <a:t>what</a:t>
            </a:r>
            <a:r>
              <a:rPr lang="en-US" dirty="0" smtClean="0"/>
              <a:t> you are doing.</a:t>
            </a:r>
          </a:p>
          <a:p>
            <a:pPr lvl="1"/>
            <a:r>
              <a:rPr lang="en-US" dirty="0" smtClean="0"/>
              <a:t>That is what the code is for.</a:t>
            </a:r>
          </a:p>
          <a:p>
            <a:r>
              <a:rPr lang="en-US" dirty="0" smtClean="0"/>
              <a:t>Instead, they should say </a:t>
            </a:r>
            <a:r>
              <a:rPr lang="en-US" i="1" dirty="0" smtClean="0"/>
              <a:t>why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BAD: counter = 0 # set variable to zero</a:t>
            </a:r>
          </a:p>
          <a:p>
            <a:pPr lvl="1"/>
            <a:r>
              <a:rPr lang="en-US" dirty="0" smtClean="0"/>
              <a:t>GOOD:  counter = 0 # initialize number of lines</a:t>
            </a:r>
          </a:p>
          <a:p>
            <a:r>
              <a:rPr lang="en-US" dirty="0" smtClean="0"/>
              <a:t>If the comment is long, put it on a line of its own </a:t>
            </a:r>
            <a:r>
              <a:rPr lang="en-US" b="1" dirty="0" smtClean="0"/>
              <a:t>before</a:t>
            </a:r>
            <a:r>
              <a:rPr lang="en-US" dirty="0" smtClean="0"/>
              <a:t> the code statement.</a:t>
            </a:r>
          </a:p>
          <a:p>
            <a:pPr lvl="1"/>
            <a:r>
              <a:rPr lang="en-US" dirty="0" smtClean="0"/>
              <a:t>That way you don’t have to scroll horizontally to read it all.</a:t>
            </a:r>
          </a:p>
          <a:p>
            <a:pPr lvl="2"/>
            <a:r>
              <a:rPr lang="en-US" dirty="0" smtClean="0"/>
              <a:t>In general, try to keep code lines less than 80 characters.</a:t>
            </a:r>
          </a:p>
          <a:p>
            <a:pPr lvl="2"/>
            <a:r>
              <a:rPr lang="en-US" dirty="0" smtClean="0"/>
              <a:t>Less than that on team labs, where you are using a big font.</a:t>
            </a:r>
          </a:p>
        </p:txBody>
      </p:sp>
    </p:spTree>
    <p:extLst>
      <p:ext uri="{BB962C8B-B14F-4D97-AF65-F5344CB8AC3E}">
        <p14:creationId xmlns:p14="http://schemas.microsoft.com/office/powerpoint/2010/main" val="2713358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dirty="0" smtClean="0"/>
              <a:t>Name, email, section number</a:t>
            </a:r>
          </a:p>
          <a:p>
            <a:pPr lvl="1"/>
            <a:r>
              <a:rPr lang="en-US" dirty="0" smtClean="0"/>
              <a:t>Purpose of the program</a:t>
            </a:r>
          </a:p>
          <a:p>
            <a:pPr lvl="1"/>
            <a:r>
              <a:rPr lang="en-US" dirty="0" smtClean="0"/>
              <a:t>Date completed</a:t>
            </a:r>
          </a:p>
          <a:p>
            <a:pPr lvl="1"/>
            <a:r>
              <a:rPr lang="en-US" dirty="0" smtClean="0"/>
              <a:t>Preconditions:  inputs to the program</a:t>
            </a:r>
          </a:p>
          <a:p>
            <a:pPr lvl="2"/>
            <a:r>
              <a:rPr lang="en-US" dirty="0" smtClean="0"/>
              <a:t>And what you assume is true about the inputs</a:t>
            </a:r>
          </a:p>
          <a:p>
            <a:pPr lvl="1"/>
            <a:r>
              <a:rPr lang="en-US" dirty="0" smtClean="0"/>
              <a:t>Postconditions: outputs of the program</a:t>
            </a:r>
          </a:p>
          <a:p>
            <a:pPr lvl="2"/>
            <a:r>
              <a:rPr lang="en-US" dirty="0" smtClean="0"/>
              <a:t>And what you can guarantee about the outputs</a:t>
            </a:r>
          </a:p>
          <a:p>
            <a:pPr lvl="1"/>
            <a:r>
              <a:rPr lang="en-US" dirty="0" smtClean="0"/>
              <a:t>Reference(s) or Citations when you received or gave assistance</a:t>
            </a:r>
          </a:p>
          <a:p>
            <a:pPr lvl="2"/>
            <a:r>
              <a:rPr lang="en-US" dirty="0" smtClean="0"/>
              <a:t>TA Name and email</a:t>
            </a:r>
          </a:p>
          <a:p>
            <a:pPr lvl="2"/>
            <a:r>
              <a:rPr lang="en-US" dirty="0" smtClean="0"/>
              <a:t>Tutor Name and email</a:t>
            </a:r>
          </a:p>
          <a:p>
            <a:pPr lvl="2"/>
            <a:r>
              <a:rPr lang="en-US" dirty="0" smtClean="0"/>
              <a:t>Partner’s name and email and section</a:t>
            </a:r>
          </a:p>
          <a:p>
            <a:pPr lvl="2"/>
            <a:r>
              <a:rPr lang="en-US" dirty="0" smtClean="0"/>
              <a:t>URL and date you read the page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22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 of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Back to our program – it has several errors right now.</a:t>
            </a:r>
          </a:p>
          <a:p>
            <a:pPr lvl="1"/>
            <a:r>
              <a:rPr lang="en-US" dirty="0" smtClean="0"/>
              <a:t>Syntax errors</a:t>
            </a:r>
          </a:p>
          <a:p>
            <a:pPr lvl="1"/>
            <a:r>
              <a:rPr lang="en-US" dirty="0" smtClean="0"/>
              <a:t>Semantic (logic) errors</a:t>
            </a:r>
          </a:p>
          <a:p>
            <a:pPr lvl="1"/>
            <a:r>
              <a:rPr lang="en-US" dirty="0" smtClean="0"/>
              <a:t>Run-time errors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93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2244</Words>
  <Application>Microsoft Office PowerPoint</Application>
  <PresentationFormat>On-screen Show (4:3)</PresentationFormat>
  <Paragraphs>249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Courier New</vt:lpstr>
      <vt:lpstr>Office Theme</vt:lpstr>
      <vt:lpstr>CS 115 A First Look at Python</vt:lpstr>
      <vt:lpstr>Getting Python and WingIDE</vt:lpstr>
      <vt:lpstr>Changing the font/size in WingIDE</vt:lpstr>
      <vt:lpstr>A first Python program, with bugs</vt:lpstr>
      <vt:lpstr>Structure of a Python program</vt:lpstr>
      <vt:lpstr>Documentation and comments</vt:lpstr>
      <vt:lpstr>Where to use comments</vt:lpstr>
      <vt:lpstr>Header Comments</vt:lpstr>
      <vt:lpstr>Kinds of Errors</vt:lpstr>
      <vt:lpstr>Syntax errors</vt:lpstr>
      <vt:lpstr>Semantic errors</vt:lpstr>
      <vt:lpstr>Semantic errors</vt:lpstr>
      <vt:lpstr>Run-time errors</vt:lpstr>
      <vt:lpstr>Fixing bugs</vt:lpstr>
      <vt:lpstr>Fixed Python program</vt:lpstr>
      <vt:lpstr>Variables</vt:lpstr>
      <vt:lpstr>Properties of a variable</vt:lpstr>
      <vt:lpstr>Rules for Identifiers</vt:lpstr>
      <vt:lpstr>Rules for Identifiers</vt:lpstr>
      <vt:lpstr>Can variable properties change?</vt:lpstr>
      <vt:lpstr>The Assignment operator</vt:lpstr>
      <vt:lpstr>The Assignment operator</vt:lpstr>
      <vt:lpstr>Example of assignment: swapping</vt:lpstr>
      <vt:lpstr>Two Solutions to swapping</vt:lpstr>
      <vt:lpstr>Basic Arithmetic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Debby</dc:creator>
  <cp:lastModifiedBy>Debby</cp:lastModifiedBy>
  <cp:revision>42</cp:revision>
  <dcterms:created xsi:type="dcterms:W3CDTF">2016-01-15T01:56:34Z</dcterms:created>
  <dcterms:modified xsi:type="dcterms:W3CDTF">2017-08-23T03:34:09Z</dcterms:modified>
</cp:coreProperties>
</file>